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5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126" autoAdjust="0"/>
    <p:restoredTop sz="94660"/>
  </p:normalViewPr>
  <p:slideViewPr>
    <p:cSldViewPr snapToGrid="0">
      <p:cViewPr varScale="1">
        <p:scale>
          <a:sx n="20" d="100"/>
          <a:sy n="20" d="100"/>
        </p:scale>
        <p:origin x="2942" y="24"/>
      </p:cViewPr>
      <p:guideLst>
        <p:guide orient="horz" pos="9535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81877-08CF-47B0-B7D7-7DC78F6C13B1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6B2-E999-4824-8709-2A56BE97D1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103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81877-08CF-47B0-B7D7-7DC78F6C13B1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6B2-E999-4824-8709-2A56BE97D1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3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81877-08CF-47B0-B7D7-7DC78F6C13B1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6B2-E999-4824-8709-2A56BE97D1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228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81877-08CF-47B0-B7D7-7DC78F6C13B1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6B2-E999-4824-8709-2A56BE97D1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743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81877-08CF-47B0-B7D7-7DC78F6C13B1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6B2-E999-4824-8709-2A56BE97D1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533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81877-08CF-47B0-B7D7-7DC78F6C13B1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6B2-E999-4824-8709-2A56BE97D1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197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81877-08CF-47B0-B7D7-7DC78F6C13B1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6B2-E999-4824-8709-2A56BE97D1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134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81877-08CF-47B0-B7D7-7DC78F6C13B1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6B2-E999-4824-8709-2A56BE97D1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117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81877-08CF-47B0-B7D7-7DC78F6C13B1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6B2-E999-4824-8709-2A56BE97D1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557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81877-08CF-47B0-B7D7-7DC78F6C13B1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6B2-E999-4824-8709-2A56BE97D1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802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81877-08CF-47B0-B7D7-7DC78F6C13B1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6B2-E999-4824-8709-2A56BE97D1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371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81877-08CF-47B0-B7D7-7DC78F6C13B1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FD6B2-E999-4824-8709-2A56BE97D1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78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jpeg"/><Relationship Id="rId21" Type="http://schemas.openxmlformats.org/officeDocument/2006/relationships/image" Target="../media/image20.png"/><Relationship Id="rId34" Type="http://schemas.openxmlformats.org/officeDocument/2006/relationships/image" Target="../media/image3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1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0.svg"/><Relationship Id="rId37" Type="http://schemas.openxmlformats.org/officeDocument/2006/relationships/image" Target="../media/image35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Relationship Id="rId22" Type="http://schemas.openxmlformats.org/officeDocument/2006/relationships/image" Target="../media/image21.jpeg"/><Relationship Id="rId27" Type="http://schemas.openxmlformats.org/officeDocument/2006/relationships/image" Target="../media/image26.png"/><Relationship Id="rId30" Type="http://schemas.microsoft.com/office/2007/relationships/hdphoto" Target="../media/hdphoto1.wdp"/><Relationship Id="rId35" Type="http://schemas.openxmlformats.org/officeDocument/2006/relationships/image" Target="../media/image33.png"/><Relationship Id="rId8" Type="http://schemas.openxmlformats.org/officeDocument/2006/relationships/image" Target="../media/image7.png"/><Relationship Id="rId3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양쪽 모서리가 둥근 사각형 200">
            <a:extLst>
              <a:ext uri="{FF2B5EF4-FFF2-40B4-BE49-F238E27FC236}">
                <a16:creationId xmlns:a16="http://schemas.microsoft.com/office/drawing/2014/main" id="{1939BEE0-7745-4881-AFC8-12E6A452267B}"/>
              </a:ext>
            </a:extLst>
          </p:cNvPr>
          <p:cNvSpPr/>
          <p:nvPr/>
        </p:nvSpPr>
        <p:spPr>
          <a:xfrm rot="10800000">
            <a:off x="-1" y="-1568"/>
            <a:ext cx="21383625" cy="4495622"/>
          </a:xfrm>
          <a:prstGeom prst="round2Same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1324A-8949-4CA6-B805-C8CB9402072F}"/>
              </a:ext>
            </a:extLst>
          </p:cNvPr>
          <p:cNvSpPr txBox="1"/>
          <p:nvPr/>
        </p:nvSpPr>
        <p:spPr>
          <a:xfrm>
            <a:off x="294454" y="3616908"/>
            <a:ext cx="20835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ko-KR" altLang="en-US" sz="4000" b="1" kern="0" dirty="0">
                <a:solidFill>
                  <a:schemeClr val="bg1">
                    <a:lumMod val="75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팀장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ko-KR" altLang="en-US" sz="4000" b="1" kern="0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박찬모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        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팀원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</a:t>
            </a:r>
            <a:r>
              <a:rPr lang="ko-KR" altLang="en-US" sz="3600" b="1" kern="0" dirty="0" err="1">
                <a:solidFill>
                  <a:prstClr val="white">
                    <a:lumMod val="95000"/>
                  </a:prst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이동연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  김지은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       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지도교수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 </a:t>
            </a:r>
            <a:r>
              <a:rPr lang="ko-KR" altLang="en-US" sz="3600" b="1" kern="0" dirty="0" err="1">
                <a:solidFill>
                  <a:prstClr val="white">
                    <a:lumMod val="95000"/>
                  </a:prstClr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서화정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 교수님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, </a:t>
            </a:r>
            <a:r>
              <a:rPr kumimoji="0" lang="ko-KR" altLang="en-US" sz="3600" b="1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이관우</a:t>
            </a: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 교수님 </a:t>
            </a:r>
            <a:endParaRPr kumimoji="0" lang="ko-KR" altLang="en-US" sz="40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D54D079-BE7C-4D53-AA26-0EB9962C6BD0}"/>
              </a:ext>
            </a:extLst>
          </p:cNvPr>
          <p:cNvCxnSpPr>
            <a:cxnSpLocks/>
          </p:cNvCxnSpPr>
          <p:nvPr/>
        </p:nvCxnSpPr>
        <p:spPr>
          <a:xfrm>
            <a:off x="1359881" y="3389892"/>
            <a:ext cx="18803252" cy="116018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15" name="자유형 212">
            <a:extLst>
              <a:ext uri="{FF2B5EF4-FFF2-40B4-BE49-F238E27FC236}">
                <a16:creationId xmlns:a16="http://schemas.microsoft.com/office/drawing/2014/main" id="{283B2BB9-C26D-40DF-BE36-098D8E8078CA}"/>
              </a:ext>
            </a:extLst>
          </p:cNvPr>
          <p:cNvSpPr/>
          <p:nvPr/>
        </p:nvSpPr>
        <p:spPr>
          <a:xfrm>
            <a:off x="18429335" y="-17834"/>
            <a:ext cx="2915766" cy="2223329"/>
          </a:xfrm>
          <a:custGeom>
            <a:avLst/>
            <a:gdLst>
              <a:gd name="connsiteX0" fmla="*/ 0 w 2770909"/>
              <a:gd name="connsiteY0" fmla="*/ 0 h 2466109"/>
              <a:gd name="connsiteX1" fmla="*/ 2743200 w 2770909"/>
              <a:gd name="connsiteY1" fmla="*/ 27709 h 2466109"/>
              <a:gd name="connsiteX2" fmla="*/ 2770909 w 2770909"/>
              <a:gd name="connsiteY2" fmla="*/ 2466109 h 2466109"/>
              <a:gd name="connsiteX3" fmla="*/ 110837 w 2770909"/>
              <a:gd name="connsiteY3" fmla="*/ 110836 h 2466109"/>
              <a:gd name="connsiteX4" fmla="*/ 0 w 2770909"/>
              <a:gd name="connsiteY4" fmla="*/ 0 h 246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0909" h="2466109">
                <a:moveTo>
                  <a:pt x="0" y="0"/>
                </a:moveTo>
                <a:lnTo>
                  <a:pt x="2743200" y="27709"/>
                </a:lnTo>
                <a:lnTo>
                  <a:pt x="2770909" y="2466109"/>
                </a:lnTo>
                <a:lnTo>
                  <a:pt x="110837" y="11083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117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6" name="자유형 213">
            <a:extLst>
              <a:ext uri="{FF2B5EF4-FFF2-40B4-BE49-F238E27FC236}">
                <a16:creationId xmlns:a16="http://schemas.microsoft.com/office/drawing/2014/main" id="{0F875E48-8447-4DD6-8E19-23FFCBA5DECE}"/>
              </a:ext>
            </a:extLst>
          </p:cNvPr>
          <p:cNvSpPr/>
          <p:nvPr/>
        </p:nvSpPr>
        <p:spPr>
          <a:xfrm>
            <a:off x="17356497" y="-17834"/>
            <a:ext cx="4067245" cy="3036492"/>
          </a:xfrm>
          <a:custGeom>
            <a:avLst/>
            <a:gdLst>
              <a:gd name="connsiteX0" fmla="*/ 942109 w 3657600"/>
              <a:gd name="connsiteY0" fmla="*/ 0 h 3297382"/>
              <a:gd name="connsiteX1" fmla="*/ 3657600 w 3657600"/>
              <a:gd name="connsiteY1" fmla="*/ 2382982 h 3297382"/>
              <a:gd name="connsiteX2" fmla="*/ 3602182 w 3657600"/>
              <a:gd name="connsiteY2" fmla="*/ 3297382 h 3297382"/>
              <a:gd name="connsiteX3" fmla="*/ 0 w 3657600"/>
              <a:gd name="connsiteY3" fmla="*/ 27709 h 3297382"/>
              <a:gd name="connsiteX4" fmla="*/ 942109 w 3657600"/>
              <a:gd name="connsiteY4" fmla="*/ 0 h 329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297382">
                <a:moveTo>
                  <a:pt x="942109" y="0"/>
                </a:moveTo>
                <a:lnTo>
                  <a:pt x="3657600" y="2382982"/>
                </a:lnTo>
                <a:lnTo>
                  <a:pt x="3602182" y="3297382"/>
                </a:lnTo>
                <a:lnTo>
                  <a:pt x="0" y="27709"/>
                </a:lnTo>
                <a:lnTo>
                  <a:pt x="942109" y="0"/>
                </a:lnTo>
                <a:close/>
              </a:path>
            </a:pathLst>
          </a:custGeom>
          <a:solidFill>
            <a:schemeClr val="bg2">
              <a:lumMod val="75000"/>
              <a:alpha val="43137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E9B49-8DF7-4CFC-8D66-83F2FA131430}"/>
              </a:ext>
            </a:extLst>
          </p:cNvPr>
          <p:cNvSpPr txBox="1"/>
          <p:nvPr/>
        </p:nvSpPr>
        <p:spPr>
          <a:xfrm>
            <a:off x="13104666" y="2259725"/>
            <a:ext cx="7058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지하철 </a:t>
            </a:r>
            <a:r>
              <a:rPr kumimoji="0" lang="en-US" altLang="ko-KR" sz="4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Hi-Pass</a:t>
            </a:r>
            <a:endParaRPr kumimoji="0" lang="ko-KR" altLang="en-US" sz="4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E85DCB-57D4-424C-ABF3-94BB37BFAF2E}"/>
              </a:ext>
            </a:extLst>
          </p:cNvPr>
          <p:cNvSpPr txBox="1"/>
          <p:nvPr/>
        </p:nvSpPr>
        <p:spPr>
          <a:xfrm>
            <a:off x="3723095" y="282963"/>
            <a:ext cx="136170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500" b="1" kern="0" dirty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Just WALK OUT</a:t>
            </a:r>
            <a:endParaRPr kumimoji="0" lang="ko-KR" altLang="en-US" sz="115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19" name="그래픽 18" descr="걷기">
            <a:extLst>
              <a:ext uri="{FF2B5EF4-FFF2-40B4-BE49-F238E27FC236}">
                <a16:creationId xmlns:a16="http://schemas.microsoft.com/office/drawing/2014/main" id="{35F1138A-2E2F-4BF9-8120-F5DD94770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679" y="271479"/>
            <a:ext cx="2435460" cy="2435460"/>
          </a:xfrm>
          <a:prstGeom prst="rect">
            <a:avLst/>
          </a:prstGeom>
        </p:spPr>
      </p:pic>
      <p:sp>
        <p:nvSpPr>
          <p:cNvPr id="21" name="양쪽 모서리가 둥근 사각형 200">
            <a:extLst>
              <a:ext uri="{FF2B5EF4-FFF2-40B4-BE49-F238E27FC236}">
                <a16:creationId xmlns:a16="http://schemas.microsoft.com/office/drawing/2014/main" id="{4D34E7CA-CB37-4FF5-81A8-EC1E4A0D41A7}"/>
              </a:ext>
            </a:extLst>
          </p:cNvPr>
          <p:cNvSpPr/>
          <p:nvPr/>
        </p:nvSpPr>
        <p:spPr>
          <a:xfrm>
            <a:off x="0" y="29294207"/>
            <a:ext cx="21383625" cy="945985"/>
          </a:xfrm>
          <a:prstGeom prst="round2Same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D0BE4A-5ADE-4F39-96BF-1734A43BA130}"/>
              </a:ext>
            </a:extLst>
          </p:cNvPr>
          <p:cNvSpPr txBox="1"/>
          <p:nvPr/>
        </p:nvSpPr>
        <p:spPr>
          <a:xfrm>
            <a:off x="2169396" y="6110157"/>
            <a:ext cx="18791466" cy="315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4000" b="1" kern="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지하철 </a:t>
            </a:r>
            <a:r>
              <a:rPr lang="en-US" altLang="ko-KR" sz="4000" b="1" kern="0" dirty="0">
                <a:latin typeface="빙그레체" panose="02030503000000000000" pitchFamily="18" charset="-127"/>
                <a:ea typeface="빙그레체" panose="02030503000000000000" pitchFamily="18" charset="-127"/>
              </a:rPr>
              <a:t>Hi-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PASS</a:t>
            </a: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란 </a:t>
            </a:r>
            <a:r>
              <a:rPr kumimoji="0" lang="en-US" altLang="ko-KR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3200" b="1" kern="0" dirty="0">
                <a:latin typeface="빙그레체" panose="02030503000000000000" pitchFamily="18" charset="-127"/>
                <a:ea typeface="빙그레체" panose="02030503000000000000" pitchFamily="18" charset="-127"/>
              </a:rPr>
              <a:t>교통카드를 태그 하지 않고 얼굴 인식을 통해 </a:t>
            </a:r>
            <a:r>
              <a:rPr lang="ko-KR" altLang="en-US" sz="3200" b="1" kern="0" dirty="0">
                <a:latin typeface="빙그레체" panose="02030503000000000000" pitchFamily="18" charset="-127"/>
                <a:ea typeface="빙그레체" panose="02030503000000000000"/>
              </a:rPr>
              <a:t>지하철 승</a:t>
            </a:r>
            <a:r>
              <a:rPr lang="en-US" altLang="ko-KR" sz="3200" dirty="0">
                <a:ea typeface="빙그레체" panose="02030503000000000000"/>
              </a:rPr>
              <a:t>·</a:t>
            </a:r>
            <a:r>
              <a:rPr lang="ko-KR" altLang="en-US" sz="3200" b="1" kern="0" dirty="0">
                <a:latin typeface="빙그레체" panose="02030503000000000000" pitchFamily="18" charset="-127"/>
                <a:ea typeface="빙그레체" panose="02030503000000000000"/>
              </a:rPr>
              <a:t>하</a:t>
            </a:r>
            <a:r>
              <a:rPr lang="ko-KR" altLang="en-US" sz="3200" b="1" kern="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차가 가능한 시스템입니다</a:t>
            </a:r>
            <a:r>
              <a:rPr lang="en-US" altLang="ko-KR" sz="3200" b="1" kern="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3200" b="1" kern="0" dirty="0">
                <a:latin typeface="빙그레체" panose="02030503000000000000" pitchFamily="18" charset="-127"/>
                <a:ea typeface="빙그레체" panose="02030503000000000000" pitchFamily="18" charset="-127"/>
              </a:rPr>
              <a:t>교통카드를 꺼내는 행위 때문에 </a:t>
            </a:r>
            <a:r>
              <a:rPr lang="ko-KR" altLang="en-US" sz="3200" b="1" kern="0" dirty="0">
                <a:latin typeface="빙그레체" panose="02030503000000000000" pitchFamily="18" charset="-127"/>
                <a:ea typeface="빙그레체" panose="02030503000000000000"/>
              </a:rPr>
              <a:t>승</a:t>
            </a:r>
            <a:r>
              <a:rPr lang="en-US" altLang="ko-KR" sz="3200" dirty="0">
                <a:ea typeface="빙그레체" panose="02030503000000000000"/>
              </a:rPr>
              <a:t>·</a:t>
            </a:r>
            <a:r>
              <a:rPr lang="ko-KR" altLang="en-US" sz="3200" b="1" kern="0" dirty="0">
                <a:latin typeface="빙그레체" panose="02030503000000000000" pitchFamily="18" charset="-127"/>
                <a:ea typeface="빙그레체" panose="02030503000000000000"/>
              </a:rPr>
              <a:t>하</a:t>
            </a:r>
            <a:r>
              <a:rPr lang="ko-KR" altLang="en-US" sz="3200" b="1" kern="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차 시간이 지체되는 불편함이나</a:t>
            </a:r>
            <a:endParaRPr lang="en-US" altLang="ko-KR" sz="3200" b="1" kern="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3200" b="1" kern="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짐이 많을 때 교통카드를 꺼내는 번거로움 등을 해소시켜 편리한 지하철 </a:t>
            </a:r>
            <a:r>
              <a:rPr lang="ko-KR" altLang="en-US" sz="3200" b="1" kern="0" dirty="0">
                <a:latin typeface="빙그레체" panose="02030503000000000000" pitchFamily="18" charset="-127"/>
                <a:ea typeface="빙그레체" panose="02030503000000000000"/>
              </a:rPr>
              <a:t>승</a:t>
            </a:r>
            <a:r>
              <a:rPr lang="en-US" altLang="ko-KR" sz="3200" dirty="0">
                <a:ea typeface="빙그레체" panose="02030503000000000000"/>
              </a:rPr>
              <a:t>·</a:t>
            </a:r>
            <a:r>
              <a:rPr lang="ko-KR" altLang="en-US" sz="3200" b="1" kern="0" dirty="0">
                <a:latin typeface="빙그레체" panose="02030503000000000000" pitchFamily="18" charset="-127"/>
                <a:ea typeface="빙그레체" panose="02030503000000000000"/>
              </a:rPr>
              <a:t>하</a:t>
            </a:r>
            <a:r>
              <a:rPr lang="ko-KR" altLang="en-US" sz="3200" b="1" kern="0" dirty="0">
                <a:latin typeface="빙그레체" panose="02030503000000000000" pitchFamily="18" charset="-127"/>
                <a:ea typeface="빙그레체" panose="02030503000000000000" pitchFamily="18" charset="-127"/>
              </a:rPr>
              <a:t>차가 가능해집니다</a:t>
            </a:r>
            <a:r>
              <a:rPr lang="en-US" altLang="ko-KR" sz="3200" b="1" kern="0" dirty="0">
                <a:latin typeface="빙그레체" panose="02030503000000000000" pitchFamily="18" charset="-127"/>
                <a:ea typeface="빙그레체" panose="02030503000000000000" pitchFamily="18" charset="-127"/>
              </a:rPr>
              <a:t>.</a:t>
            </a:r>
            <a:r>
              <a:rPr lang="ko-KR" altLang="en-US" sz="3200" b="1" kern="0" dirty="0">
                <a:latin typeface="빙그레체" panose="02030503000000000000" pitchFamily="18" charset="-127"/>
                <a:ea typeface="빙그레체" panose="02030503000000000000" pitchFamily="18" charset="-127"/>
              </a:rPr>
              <a:t>   </a:t>
            </a:r>
            <a:endParaRPr kumimoji="0" lang="ko-KR" altLang="en-US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67DE7BF-5E0F-4722-8E47-ED615101ABE6}"/>
              </a:ext>
            </a:extLst>
          </p:cNvPr>
          <p:cNvGrpSpPr/>
          <p:nvPr/>
        </p:nvGrpSpPr>
        <p:grpSpPr>
          <a:xfrm>
            <a:off x="1166824" y="5008711"/>
            <a:ext cx="6719876" cy="994907"/>
            <a:chOff x="1166824" y="5008711"/>
            <a:chExt cx="6719876" cy="994907"/>
          </a:xfrm>
        </p:grpSpPr>
        <p:pic>
          <p:nvPicPr>
            <p:cNvPr id="22" name="그래픽 21" descr="기차">
              <a:extLst>
                <a:ext uri="{FF2B5EF4-FFF2-40B4-BE49-F238E27FC236}">
                  <a16:creationId xmlns:a16="http://schemas.microsoft.com/office/drawing/2014/main" id="{B0BA2A4F-4CF3-4860-A2D2-00142D0DE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66824" y="5008711"/>
              <a:ext cx="994907" cy="994907"/>
            </a:xfrm>
            <a:prstGeom prst="rect">
              <a:avLst/>
            </a:prstGeom>
          </p:spPr>
        </p:pic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690E038-C956-4658-8AC7-9061DD561500}"/>
                </a:ext>
              </a:extLst>
            </p:cNvPr>
            <p:cNvSpPr/>
            <p:nvPr/>
          </p:nvSpPr>
          <p:spPr>
            <a:xfrm>
              <a:off x="2161730" y="5121443"/>
              <a:ext cx="5724970" cy="76944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0" dirty="0">
                  <a:solidFill>
                    <a:schemeClr val="bg1"/>
                  </a:solidFill>
                  <a:latin typeface="Intro " panose="02000000000000000000" pitchFamily="50" charset="0"/>
                  <a:ea typeface="배달의민족 주아" panose="02020603020101020101" pitchFamily="18" charset="-127"/>
                </a:rPr>
                <a:t> Project Introduction</a:t>
              </a:r>
              <a:endParaRPr lang="ko-KR" altLang="en-US" sz="4400" kern="0" dirty="0">
                <a:solidFill>
                  <a:schemeClr val="bg1"/>
                </a:solidFill>
                <a:latin typeface="Intro " panose="02000000000000000000" pitchFamily="50" charset="0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678047-DCC2-44AE-8884-92F3C10C872A}"/>
              </a:ext>
            </a:extLst>
          </p:cNvPr>
          <p:cNvGrpSpPr/>
          <p:nvPr/>
        </p:nvGrpSpPr>
        <p:grpSpPr>
          <a:xfrm>
            <a:off x="1166824" y="9672151"/>
            <a:ext cx="6727542" cy="994907"/>
            <a:chOff x="1166824" y="9672151"/>
            <a:chExt cx="6727542" cy="994907"/>
          </a:xfrm>
        </p:grpSpPr>
        <p:pic>
          <p:nvPicPr>
            <p:cNvPr id="32" name="그래픽 31" descr="기차">
              <a:extLst>
                <a:ext uri="{FF2B5EF4-FFF2-40B4-BE49-F238E27FC236}">
                  <a16:creationId xmlns:a16="http://schemas.microsoft.com/office/drawing/2014/main" id="{0BA327DD-2F19-420D-B508-CA0052B9F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66824" y="9672151"/>
              <a:ext cx="994907" cy="994907"/>
            </a:xfrm>
            <a:prstGeom prst="rect">
              <a:avLst/>
            </a:prstGeom>
          </p:spPr>
        </p:pic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4BE7E9E-6944-441D-92F8-1A56D3FB8B1D}"/>
                </a:ext>
              </a:extLst>
            </p:cNvPr>
            <p:cNvSpPr/>
            <p:nvPr/>
          </p:nvSpPr>
          <p:spPr>
            <a:xfrm>
              <a:off x="2169396" y="9784883"/>
              <a:ext cx="5724970" cy="76944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0" dirty="0">
                  <a:solidFill>
                    <a:schemeClr val="bg1"/>
                  </a:solidFill>
                  <a:latin typeface="Intro " panose="02000000000000000000" pitchFamily="50" charset="0"/>
                  <a:ea typeface="배달의민족 주아" panose="02020603020101020101" pitchFamily="18" charset="-127"/>
                </a:rPr>
                <a:t> Project Manual</a:t>
              </a:r>
              <a:endParaRPr lang="ko-KR" altLang="en-US" sz="4400" kern="0" dirty="0">
                <a:solidFill>
                  <a:schemeClr val="bg1"/>
                </a:solidFill>
                <a:latin typeface="Intro " panose="02000000000000000000" pitchFamily="50" charset="0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73C9512-7B61-4216-91D3-9E4E261F2D46}"/>
              </a:ext>
            </a:extLst>
          </p:cNvPr>
          <p:cNvGrpSpPr/>
          <p:nvPr/>
        </p:nvGrpSpPr>
        <p:grpSpPr>
          <a:xfrm>
            <a:off x="11865304" y="9671675"/>
            <a:ext cx="6727542" cy="994907"/>
            <a:chOff x="1166824" y="19608631"/>
            <a:chExt cx="6727542" cy="994907"/>
          </a:xfrm>
        </p:grpSpPr>
        <p:pic>
          <p:nvPicPr>
            <p:cNvPr id="35" name="그래픽 34" descr="기차">
              <a:extLst>
                <a:ext uri="{FF2B5EF4-FFF2-40B4-BE49-F238E27FC236}">
                  <a16:creationId xmlns:a16="http://schemas.microsoft.com/office/drawing/2014/main" id="{173D877C-DBF4-4E09-B3AB-69236BA27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66824" y="19608631"/>
              <a:ext cx="994907" cy="994907"/>
            </a:xfrm>
            <a:prstGeom prst="rect">
              <a:avLst/>
            </a:prstGeom>
          </p:spPr>
        </p:pic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E4DEF4B7-8FAA-41EC-8371-D09E6D39194E}"/>
                </a:ext>
              </a:extLst>
            </p:cNvPr>
            <p:cNvSpPr/>
            <p:nvPr/>
          </p:nvSpPr>
          <p:spPr>
            <a:xfrm>
              <a:off x="2169396" y="19721363"/>
              <a:ext cx="5724970" cy="76944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0" dirty="0">
                  <a:solidFill>
                    <a:schemeClr val="bg1"/>
                  </a:solidFill>
                  <a:latin typeface="Intro " panose="02000000000000000000" pitchFamily="50" charset="0"/>
                  <a:ea typeface="배달의민족 주아" panose="02020603020101020101" pitchFamily="18" charset="-127"/>
                </a:rPr>
                <a:t> System Architecture</a:t>
              </a:r>
              <a:endParaRPr lang="ko-KR" altLang="en-US" sz="4400" kern="0" dirty="0">
                <a:solidFill>
                  <a:schemeClr val="bg1"/>
                </a:solidFill>
                <a:latin typeface="Intro " panose="02000000000000000000" pitchFamily="50" charset="0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69DD033-783C-46F2-817F-5AAD888EB6AE}"/>
              </a:ext>
            </a:extLst>
          </p:cNvPr>
          <p:cNvGrpSpPr/>
          <p:nvPr/>
        </p:nvGrpSpPr>
        <p:grpSpPr>
          <a:xfrm>
            <a:off x="11839449" y="19608155"/>
            <a:ext cx="6727542" cy="994907"/>
            <a:chOff x="11469064" y="19639111"/>
            <a:chExt cx="6727542" cy="994907"/>
          </a:xfrm>
        </p:grpSpPr>
        <p:pic>
          <p:nvPicPr>
            <p:cNvPr id="37" name="그래픽 36" descr="기차">
              <a:extLst>
                <a:ext uri="{FF2B5EF4-FFF2-40B4-BE49-F238E27FC236}">
                  <a16:creationId xmlns:a16="http://schemas.microsoft.com/office/drawing/2014/main" id="{995F7655-C539-4E1E-9AA5-35AEE9F3E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469064" y="19639111"/>
              <a:ext cx="994907" cy="994907"/>
            </a:xfrm>
            <a:prstGeom prst="rect">
              <a:avLst/>
            </a:prstGeom>
          </p:spPr>
        </p:pic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0BFB368A-CB2E-4E80-98CA-4C853E327DA6}"/>
                </a:ext>
              </a:extLst>
            </p:cNvPr>
            <p:cNvSpPr/>
            <p:nvPr/>
          </p:nvSpPr>
          <p:spPr>
            <a:xfrm>
              <a:off x="12471636" y="19751843"/>
              <a:ext cx="5724970" cy="76944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0" dirty="0">
                  <a:solidFill>
                    <a:schemeClr val="bg1"/>
                  </a:solidFill>
                  <a:latin typeface="Intro " panose="02000000000000000000" pitchFamily="50" charset="0"/>
                  <a:ea typeface="배달의민족 주아" panose="02020603020101020101" pitchFamily="18" charset="-127"/>
                </a:rPr>
                <a:t>Expected Effect</a:t>
              </a:r>
              <a:endParaRPr lang="ko-KR" altLang="en-US" sz="4400" kern="0" dirty="0">
                <a:solidFill>
                  <a:schemeClr val="bg1"/>
                </a:solidFill>
                <a:latin typeface="Intro " panose="02000000000000000000" pitchFamily="50" charset="0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37BAE1E-723D-4555-97E2-A58556A2D181}"/>
              </a:ext>
            </a:extLst>
          </p:cNvPr>
          <p:cNvGrpSpPr/>
          <p:nvPr/>
        </p:nvGrpSpPr>
        <p:grpSpPr>
          <a:xfrm>
            <a:off x="15034533" y="17487471"/>
            <a:ext cx="1692640" cy="1960561"/>
            <a:chOff x="3868320" y="25808544"/>
            <a:chExt cx="1478240" cy="196056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20356FE-9A4A-49AD-9129-6D701A4C9B82}"/>
                </a:ext>
              </a:extLst>
            </p:cNvPr>
            <p:cNvGrpSpPr/>
            <p:nvPr/>
          </p:nvGrpSpPr>
          <p:grpSpPr>
            <a:xfrm>
              <a:off x="3868320" y="25808544"/>
              <a:ext cx="1478240" cy="1478240"/>
              <a:chOff x="4112496" y="25210585"/>
              <a:chExt cx="1478240" cy="1478240"/>
            </a:xfrm>
          </p:grpSpPr>
          <p:pic>
            <p:nvPicPr>
              <p:cNvPr id="8" name="그래픽 7" descr="스마트폰">
                <a:extLst>
                  <a:ext uri="{FF2B5EF4-FFF2-40B4-BE49-F238E27FC236}">
                    <a16:creationId xmlns:a16="http://schemas.microsoft.com/office/drawing/2014/main" id="{40424467-3B07-4759-A1F6-EA480C9E37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112496" y="25210585"/>
                <a:ext cx="1478240" cy="1478240"/>
              </a:xfrm>
              <a:prstGeom prst="rect">
                <a:avLst/>
              </a:prstGeom>
            </p:spPr>
          </p:pic>
          <p:pic>
            <p:nvPicPr>
              <p:cNvPr id="43" name="그래픽 42" descr="카메라">
                <a:extLst>
                  <a:ext uri="{FF2B5EF4-FFF2-40B4-BE49-F238E27FC236}">
                    <a16:creationId xmlns:a16="http://schemas.microsoft.com/office/drawing/2014/main" id="{89665FFE-C6D1-4D93-BB4B-B5E37BB7BE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719039" y="26161245"/>
                <a:ext cx="272061" cy="272061"/>
              </a:xfrm>
              <a:prstGeom prst="rect">
                <a:avLst/>
              </a:prstGeom>
            </p:spPr>
          </p:pic>
          <p:pic>
            <p:nvPicPr>
              <p:cNvPr id="45" name="그래픽 44" descr="사용자">
                <a:extLst>
                  <a:ext uri="{FF2B5EF4-FFF2-40B4-BE49-F238E27FC236}">
                    <a16:creationId xmlns:a16="http://schemas.microsoft.com/office/drawing/2014/main" id="{E68C2ABB-CB20-4FA3-9997-200D2F9E8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574943" y="25552774"/>
                <a:ext cx="553346" cy="553346"/>
              </a:xfrm>
              <a:prstGeom prst="rect">
                <a:avLst/>
              </a:prstGeom>
            </p:spPr>
          </p:pic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E6634B2-C6B3-489C-A012-9FEE32AE7287}"/>
                </a:ext>
              </a:extLst>
            </p:cNvPr>
            <p:cNvSpPr txBox="1"/>
            <p:nvPr/>
          </p:nvSpPr>
          <p:spPr>
            <a:xfrm>
              <a:off x="3972116" y="27245885"/>
              <a:ext cx="12706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b="1" kern="0" dirty="0">
                  <a:solidFill>
                    <a:prstClr val="black"/>
                  </a:solidFill>
                  <a:latin typeface="빙그레체" panose="02030503000000000000" pitchFamily="18" charset="-127"/>
                  <a:ea typeface="빙그레체" panose="02030503000000000000" pitchFamily="18" charset="-127"/>
                </a:rPr>
                <a:t>Client</a:t>
              </a:r>
              <a:endPara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C813F07-393D-4E2A-AB5D-A2A59C8356BD}"/>
              </a:ext>
            </a:extLst>
          </p:cNvPr>
          <p:cNvGrpSpPr/>
          <p:nvPr/>
        </p:nvGrpSpPr>
        <p:grpSpPr>
          <a:xfrm>
            <a:off x="18035463" y="14206179"/>
            <a:ext cx="1063056" cy="2198523"/>
            <a:chOff x="6593669" y="25435600"/>
            <a:chExt cx="1063056" cy="2198523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B6752ED-3933-4AAE-82E5-AE4EB84EA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12" t="28115" r="10973" b="16119"/>
            <a:stretch/>
          </p:blipFill>
          <p:spPr>
            <a:xfrm>
              <a:off x="6729644" y="25435600"/>
              <a:ext cx="791107" cy="167653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1A54DD2-6632-4BC3-835C-DB3AB18DD25C}"/>
                </a:ext>
              </a:extLst>
            </p:cNvPr>
            <p:cNvSpPr txBox="1"/>
            <p:nvPr/>
          </p:nvSpPr>
          <p:spPr>
            <a:xfrm>
              <a:off x="6593669" y="27110903"/>
              <a:ext cx="1063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rPr>
                <a:t>Gate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4594437-DDAE-482C-9E87-6E41E2321ECA}"/>
              </a:ext>
            </a:extLst>
          </p:cNvPr>
          <p:cNvGrpSpPr/>
          <p:nvPr/>
        </p:nvGrpSpPr>
        <p:grpSpPr>
          <a:xfrm>
            <a:off x="13710180" y="10817519"/>
            <a:ext cx="1355538" cy="1736637"/>
            <a:chOff x="8083736" y="23869464"/>
            <a:chExt cx="1355538" cy="1736637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6BEB077-8FCE-4D4B-80DC-8625BAC247D3}"/>
                </a:ext>
              </a:extLst>
            </p:cNvPr>
            <p:cNvGrpSpPr/>
            <p:nvPr/>
          </p:nvGrpSpPr>
          <p:grpSpPr>
            <a:xfrm>
              <a:off x="8083736" y="23869464"/>
              <a:ext cx="1355538" cy="1355538"/>
              <a:chOff x="8083736" y="23869464"/>
              <a:chExt cx="1355538" cy="1355538"/>
            </a:xfrm>
          </p:grpSpPr>
          <p:pic>
            <p:nvPicPr>
              <p:cNvPr id="49" name="그래픽 48" descr="모니터">
                <a:extLst>
                  <a:ext uri="{FF2B5EF4-FFF2-40B4-BE49-F238E27FC236}">
                    <a16:creationId xmlns:a16="http://schemas.microsoft.com/office/drawing/2014/main" id="{8E938C38-9625-4BAB-BD80-94D1055A08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083736" y="23869464"/>
                <a:ext cx="1355538" cy="1355538"/>
              </a:xfrm>
              <a:prstGeom prst="rect">
                <a:avLst/>
              </a:prstGeom>
            </p:spPr>
          </p:pic>
          <p:pic>
            <p:nvPicPr>
              <p:cNvPr id="51" name="그래픽 50" descr="사용자">
                <a:extLst>
                  <a:ext uri="{FF2B5EF4-FFF2-40B4-BE49-F238E27FC236}">
                    <a16:creationId xmlns:a16="http://schemas.microsoft.com/office/drawing/2014/main" id="{B71E9869-A5DA-4CB8-850F-196A76131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440717" y="24155385"/>
                <a:ext cx="641575" cy="641575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5F236CF-B776-4CFC-A074-EB4A2BF5A27B}"/>
                </a:ext>
              </a:extLst>
            </p:cNvPr>
            <p:cNvSpPr txBox="1"/>
            <p:nvPr/>
          </p:nvSpPr>
          <p:spPr>
            <a:xfrm>
              <a:off x="8229976" y="25082881"/>
              <a:ext cx="1063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b="1" kern="0" dirty="0">
                  <a:solidFill>
                    <a:prstClr val="black"/>
                  </a:solidFill>
                  <a:latin typeface="빙그레체" panose="02030503000000000000" pitchFamily="18" charset="-127"/>
                  <a:ea typeface="빙그레체" panose="02030503000000000000" pitchFamily="18" charset="-127"/>
                </a:rPr>
                <a:t>Web</a:t>
              </a:r>
              <a:endPara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5036F34-437A-4600-BF92-1DB757CEBED6}"/>
              </a:ext>
            </a:extLst>
          </p:cNvPr>
          <p:cNvGrpSpPr/>
          <p:nvPr/>
        </p:nvGrpSpPr>
        <p:grpSpPr>
          <a:xfrm>
            <a:off x="16112594" y="10813999"/>
            <a:ext cx="1355539" cy="1713638"/>
            <a:chOff x="9853842" y="21499915"/>
            <a:chExt cx="1355539" cy="1713638"/>
          </a:xfrm>
        </p:grpSpPr>
        <p:pic>
          <p:nvPicPr>
            <p:cNvPr id="10" name="그래픽 9" descr="웹 캠">
              <a:extLst>
                <a:ext uri="{FF2B5EF4-FFF2-40B4-BE49-F238E27FC236}">
                  <a16:creationId xmlns:a16="http://schemas.microsoft.com/office/drawing/2014/main" id="{66CD9ED4-15DF-4A94-B87D-CDDB69435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853842" y="21499915"/>
              <a:ext cx="1355539" cy="135553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9CE223E-156E-4A36-9CF3-BF493DA517C4}"/>
                </a:ext>
              </a:extLst>
            </p:cNvPr>
            <p:cNvSpPr txBox="1"/>
            <p:nvPr/>
          </p:nvSpPr>
          <p:spPr>
            <a:xfrm>
              <a:off x="9853842" y="22690333"/>
              <a:ext cx="13555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rPr>
                <a:t>CCTV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530735A-79D0-4115-AE36-F2FDE37E2C67}"/>
              </a:ext>
            </a:extLst>
          </p:cNvPr>
          <p:cNvGrpSpPr/>
          <p:nvPr/>
        </p:nvGrpSpPr>
        <p:grpSpPr>
          <a:xfrm>
            <a:off x="15065937" y="13854397"/>
            <a:ext cx="1629834" cy="2042991"/>
            <a:chOff x="3905318" y="21751701"/>
            <a:chExt cx="1629834" cy="2042991"/>
          </a:xfrm>
        </p:grpSpPr>
        <p:pic>
          <p:nvPicPr>
            <p:cNvPr id="39" name="그래픽 38" descr="데이터베이스">
              <a:extLst>
                <a:ext uri="{FF2B5EF4-FFF2-40B4-BE49-F238E27FC236}">
                  <a16:creationId xmlns:a16="http://schemas.microsoft.com/office/drawing/2014/main" id="{52685D42-9244-43C2-9605-EACC51709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905318" y="21751701"/>
              <a:ext cx="1629834" cy="162983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BC70CBC-C27A-48A5-A75A-2EEC064CB467}"/>
                </a:ext>
              </a:extLst>
            </p:cNvPr>
            <p:cNvSpPr txBox="1"/>
            <p:nvPr/>
          </p:nvSpPr>
          <p:spPr>
            <a:xfrm>
              <a:off x="3981115" y="23271472"/>
              <a:ext cx="1478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b="1" kern="0" dirty="0">
                  <a:solidFill>
                    <a:prstClr val="black"/>
                  </a:solidFill>
                  <a:latin typeface="빙그레체" panose="02030503000000000000" pitchFamily="18" charset="-127"/>
                  <a:ea typeface="빙그레체" panose="02030503000000000000" pitchFamily="18" charset="-127"/>
                </a:rPr>
                <a:t>Server</a:t>
              </a:r>
              <a:endPara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05D5592A-5479-475F-9226-622B9EC688E7}"/>
              </a:ext>
            </a:extLst>
          </p:cNvPr>
          <p:cNvGrpSpPr/>
          <p:nvPr/>
        </p:nvGrpSpPr>
        <p:grpSpPr>
          <a:xfrm>
            <a:off x="11640824" y="13900399"/>
            <a:ext cx="2501022" cy="1763868"/>
            <a:chOff x="1254858" y="23910963"/>
            <a:chExt cx="2501022" cy="1763868"/>
          </a:xfrm>
        </p:grpSpPr>
        <p:pic>
          <p:nvPicPr>
            <p:cNvPr id="41" name="그래픽 40" descr="머리와 톱니바퀴">
              <a:extLst>
                <a:ext uri="{FF2B5EF4-FFF2-40B4-BE49-F238E27FC236}">
                  <a16:creationId xmlns:a16="http://schemas.microsoft.com/office/drawing/2014/main" id="{4103979D-76F7-404E-929A-7CADA7C53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827600" y="23910963"/>
              <a:ext cx="1355539" cy="1355539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C95161-949D-4331-982D-68C5D1BF2BEA}"/>
                </a:ext>
              </a:extLst>
            </p:cNvPr>
            <p:cNvSpPr txBox="1"/>
            <p:nvPr/>
          </p:nvSpPr>
          <p:spPr>
            <a:xfrm>
              <a:off x="1254858" y="25151611"/>
              <a:ext cx="2501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빙그레체" panose="02030503000000000000" pitchFamily="18" charset="-127"/>
                  <a:ea typeface="빙그레체" panose="02030503000000000000" pitchFamily="18" charset="-127"/>
                </a:rPr>
                <a:t>Rekognition</a:t>
              </a:r>
              <a:endPara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FE783B43-7FEB-4E8D-90D8-9463922E66FE}"/>
              </a:ext>
            </a:extLst>
          </p:cNvPr>
          <p:cNvSpPr txBox="1"/>
          <p:nvPr/>
        </p:nvSpPr>
        <p:spPr>
          <a:xfrm>
            <a:off x="12424543" y="20816422"/>
            <a:ext cx="7369795" cy="785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200" b="1" kern="0" dirty="0">
                <a:latin typeface="빙그레체" panose="02030503000000000000" pitchFamily="18" charset="-127"/>
                <a:ea typeface="빙그레체" panose="02030503000000000000"/>
              </a:rPr>
              <a:t>승</a:t>
            </a:r>
            <a:r>
              <a:rPr lang="en-US" altLang="ko-KR" sz="3200" dirty="0">
                <a:ea typeface="빙그레체" panose="02030503000000000000"/>
              </a:rPr>
              <a:t>·</a:t>
            </a:r>
            <a:r>
              <a:rPr lang="ko-KR" altLang="en-US" sz="3200" b="1" kern="0" dirty="0">
                <a:latin typeface="빙그레체" panose="02030503000000000000" pitchFamily="18" charset="-127"/>
                <a:ea typeface="빙그레체" panose="02030503000000000000"/>
              </a:rPr>
              <a:t>하차 편리</a:t>
            </a:r>
            <a:endParaRPr lang="en-US" altLang="ko-KR" sz="3200" b="1" kern="0" dirty="0">
              <a:latin typeface="빙그레체" panose="02030503000000000000" pitchFamily="18" charset="-127"/>
              <a:ea typeface="빙그레체" panose="0203050300000000000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3000" b="1" kern="0" dirty="0">
                <a:latin typeface="빙그레체" panose="02030503000000000000" pitchFamily="18" charset="-127"/>
                <a:ea typeface="빙그레체" panose="02030503000000000000"/>
              </a:rPr>
              <a:t>  - </a:t>
            </a:r>
            <a:r>
              <a:rPr lang="ko-KR" altLang="en-US" sz="3000" b="1" kern="0" dirty="0">
                <a:latin typeface="빙그레체" panose="02030503000000000000" pitchFamily="18" charset="-127"/>
                <a:ea typeface="빙그레체" panose="02030503000000000000"/>
              </a:rPr>
              <a:t>짐이 많을 때의</a:t>
            </a:r>
            <a:endParaRPr lang="en-US" altLang="ko-KR" sz="3000" b="1" kern="0" dirty="0">
              <a:latin typeface="빙그레체" panose="02030503000000000000" pitchFamily="18" charset="-127"/>
              <a:ea typeface="빙그레체" panose="0203050300000000000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3000" b="1" kern="0" dirty="0">
                <a:latin typeface="빙그레체" panose="02030503000000000000" pitchFamily="18" charset="-127"/>
                <a:ea typeface="빙그레체" panose="02030503000000000000"/>
              </a:rPr>
              <a:t>    </a:t>
            </a:r>
            <a:r>
              <a:rPr lang="ko-KR" altLang="en-US" sz="3000" b="1" kern="0" dirty="0">
                <a:latin typeface="빙그레체" panose="02030503000000000000" pitchFamily="18" charset="-127"/>
                <a:ea typeface="빙그레체" panose="02030503000000000000"/>
              </a:rPr>
              <a:t>교통카드를 꺼내는 번거로움 해소</a:t>
            </a:r>
            <a:endParaRPr lang="en-US" altLang="ko-KR" sz="3000" b="1" kern="0" dirty="0">
              <a:latin typeface="빙그레체" panose="02030503000000000000" pitchFamily="18" charset="-127"/>
              <a:ea typeface="빙그레체" panose="0203050300000000000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3200" b="1" kern="0" dirty="0">
                <a:latin typeface="빙그레체" panose="02030503000000000000" pitchFamily="18" charset="-127"/>
                <a:ea typeface="빙그레체" panose="02030503000000000000"/>
              </a:rPr>
              <a:t>승</a:t>
            </a:r>
            <a:r>
              <a:rPr lang="en-US" altLang="ko-KR" sz="3200" dirty="0">
                <a:ea typeface="빙그레체" panose="02030503000000000000"/>
              </a:rPr>
              <a:t>·</a:t>
            </a:r>
            <a:r>
              <a:rPr lang="ko-KR" altLang="en-US" sz="3200" b="1" kern="0" dirty="0">
                <a:latin typeface="빙그레체" panose="02030503000000000000" pitchFamily="18" charset="-127"/>
                <a:ea typeface="빙그레체" panose="02030503000000000000"/>
              </a:rPr>
              <a:t>하차 시간 단축</a:t>
            </a:r>
            <a:endParaRPr lang="en-US" altLang="ko-KR" sz="3200" b="1" kern="0" dirty="0">
              <a:latin typeface="빙그레체" panose="02030503000000000000" pitchFamily="18" charset="-127"/>
              <a:ea typeface="빙그레체" panose="0203050300000000000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3000" b="1" kern="0" dirty="0">
                <a:latin typeface="빙그레체" panose="02030503000000000000" pitchFamily="18" charset="-127"/>
                <a:ea typeface="빙그레체" panose="02030503000000000000"/>
              </a:rPr>
              <a:t>  - </a:t>
            </a:r>
            <a:r>
              <a:rPr lang="ko-KR" altLang="en-US" sz="3000" b="1" kern="0" dirty="0">
                <a:latin typeface="빙그레체" panose="02030503000000000000" pitchFamily="18" charset="-127"/>
                <a:ea typeface="빙그레체" panose="02030503000000000000"/>
              </a:rPr>
              <a:t>교통카드 태그로 인한 대기 줄 감소</a:t>
            </a:r>
            <a:endParaRPr lang="en-US" altLang="ko-KR" sz="3000" b="1" kern="0" dirty="0">
              <a:latin typeface="빙그레체" panose="02030503000000000000" pitchFamily="18" charset="-127"/>
              <a:ea typeface="빙그레체" panose="02030503000000000000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3200" b="1" kern="0" dirty="0">
                <a:latin typeface="빙그레체" panose="02030503000000000000" pitchFamily="18" charset="-127"/>
                <a:ea typeface="빙그레체" panose="02030503000000000000"/>
              </a:rPr>
              <a:t>장애인 불편함 개선</a:t>
            </a:r>
            <a:endParaRPr lang="en-US" altLang="ko-KR" sz="3200" b="1" kern="0" dirty="0">
              <a:latin typeface="빙그레체" panose="02030503000000000000" pitchFamily="18" charset="-127"/>
              <a:ea typeface="빙그레체" panose="0203050300000000000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3000" b="1" kern="0" dirty="0">
                <a:latin typeface="빙그레체" panose="02030503000000000000" pitchFamily="18" charset="-127"/>
                <a:ea typeface="빙그레체" panose="02030503000000000000"/>
              </a:rPr>
              <a:t>  - </a:t>
            </a:r>
            <a:r>
              <a:rPr lang="ko-KR" altLang="en-US" sz="3000" b="1" kern="0" dirty="0">
                <a:latin typeface="빙그레체" panose="02030503000000000000" pitchFamily="18" charset="-127"/>
                <a:ea typeface="빙그레체" panose="02030503000000000000"/>
              </a:rPr>
              <a:t>거동이 불편한 노인이나 장애인이 </a:t>
            </a:r>
            <a:endParaRPr lang="en-US" altLang="ko-KR" sz="3000" b="1" kern="0" dirty="0">
              <a:latin typeface="빙그레체" panose="02030503000000000000" pitchFamily="18" charset="-127"/>
              <a:ea typeface="빙그레체" panose="0203050300000000000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3000" b="1" kern="0" dirty="0">
                <a:latin typeface="빙그레체" panose="02030503000000000000" pitchFamily="18" charset="-127"/>
                <a:ea typeface="빙그레체" panose="02030503000000000000"/>
              </a:rPr>
              <a:t>     </a:t>
            </a:r>
            <a:r>
              <a:rPr lang="ko-KR" altLang="en-US" sz="3000" b="1" kern="0" dirty="0">
                <a:latin typeface="빙그레체" panose="02030503000000000000" pitchFamily="18" charset="-127"/>
                <a:ea typeface="빙그레체" panose="02030503000000000000"/>
              </a:rPr>
              <a:t>지하철을 이용하는데 불편함 해소</a:t>
            </a:r>
            <a:endParaRPr lang="en-US" altLang="ko-KR" sz="3000" b="1" kern="0" dirty="0">
              <a:latin typeface="빙그레체" panose="02030503000000000000" pitchFamily="18" charset="-127"/>
              <a:ea typeface="빙그레체" panose="0203050300000000000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빙그레체" panose="02030503000000000000" pitchFamily="18" charset="-127"/>
                <a:ea typeface="빙그레체" panose="02030503000000000000"/>
              </a:rPr>
              <a:t>부정승차자 추적</a:t>
            </a:r>
            <a:endParaRPr kumimoji="0" lang="en-US" altLang="ko-KR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빙그레체" panose="02030503000000000000" pitchFamily="18" charset="-127"/>
              <a:ea typeface="빙그레체" panose="0203050300000000000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3000" b="1" kern="0" dirty="0">
                <a:latin typeface="빙그레체" panose="02030503000000000000" pitchFamily="18" charset="-127"/>
                <a:ea typeface="빙그레체" panose="02030503000000000000"/>
              </a:rPr>
              <a:t>  - </a:t>
            </a:r>
            <a:r>
              <a:rPr lang="ko-KR" altLang="en-US" sz="3000" b="1" kern="0" dirty="0">
                <a:latin typeface="빙그레체" panose="02030503000000000000" pitchFamily="18" charset="-127"/>
                <a:ea typeface="빙그레체" panose="02030503000000000000"/>
              </a:rPr>
              <a:t>관리자가 부정승차를 판별하고</a:t>
            </a:r>
            <a:endParaRPr lang="en-US" altLang="ko-KR" sz="3000" b="1" kern="0" dirty="0">
              <a:latin typeface="빙그레체" panose="02030503000000000000" pitchFamily="18" charset="-127"/>
              <a:ea typeface="빙그레체" panose="0203050300000000000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3000" b="1" kern="0" dirty="0">
                <a:latin typeface="빙그레체" panose="02030503000000000000" pitchFamily="18" charset="-127"/>
                <a:ea typeface="빙그레체" panose="02030503000000000000"/>
              </a:rPr>
              <a:t>    </a:t>
            </a:r>
            <a:r>
              <a:rPr lang="ko-KR" altLang="en-US" sz="3000" b="1" kern="0" dirty="0">
                <a:latin typeface="빙그레체" panose="02030503000000000000" pitchFamily="18" charset="-127"/>
                <a:ea typeface="빙그레체" panose="02030503000000000000"/>
              </a:rPr>
              <a:t>색출하는 것을 도움</a:t>
            </a:r>
            <a:endParaRPr kumimoji="0" lang="en-US" altLang="ko-KR" sz="3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빙그레체" panose="02030503000000000000" pitchFamily="18" charset="-127"/>
              <a:ea typeface="빙그레체" panose="02030503000000000000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BE00459-AD85-4086-B4C7-3C52930EDE29}"/>
              </a:ext>
            </a:extLst>
          </p:cNvPr>
          <p:cNvGrpSpPr/>
          <p:nvPr/>
        </p:nvGrpSpPr>
        <p:grpSpPr>
          <a:xfrm>
            <a:off x="1166824" y="19608155"/>
            <a:ext cx="6727542" cy="994907"/>
            <a:chOff x="1166824" y="19608631"/>
            <a:chExt cx="6727542" cy="994907"/>
          </a:xfrm>
        </p:grpSpPr>
        <p:pic>
          <p:nvPicPr>
            <p:cNvPr id="68" name="그래픽 67" descr="기차">
              <a:extLst>
                <a:ext uri="{FF2B5EF4-FFF2-40B4-BE49-F238E27FC236}">
                  <a16:creationId xmlns:a16="http://schemas.microsoft.com/office/drawing/2014/main" id="{1EDA5869-17D4-4FF5-83B9-E4D7939CD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66824" y="19608631"/>
              <a:ext cx="994907" cy="994907"/>
            </a:xfrm>
            <a:prstGeom prst="rect">
              <a:avLst/>
            </a:prstGeom>
          </p:spPr>
        </p:pic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478215AD-EE1E-43AE-A72D-F40F0026E4D2}"/>
                </a:ext>
              </a:extLst>
            </p:cNvPr>
            <p:cNvSpPr/>
            <p:nvPr/>
          </p:nvSpPr>
          <p:spPr>
            <a:xfrm>
              <a:off x="2169396" y="19721363"/>
              <a:ext cx="5724970" cy="76944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0" dirty="0">
                  <a:solidFill>
                    <a:schemeClr val="bg1"/>
                  </a:solidFill>
                  <a:latin typeface="Intro " panose="02000000000000000000" pitchFamily="50" charset="0"/>
                  <a:ea typeface="배달의민족 주아" panose="02020603020101020101" pitchFamily="18" charset="-127"/>
                </a:rPr>
                <a:t> Development Tools</a:t>
              </a:r>
              <a:endParaRPr lang="ko-KR" altLang="en-US" sz="4400" kern="0" dirty="0">
                <a:solidFill>
                  <a:schemeClr val="bg1"/>
                </a:solidFill>
                <a:latin typeface="Intro " panose="02000000000000000000" pitchFamily="50" charset="0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76" name="아래쪽 화살표 75"/>
          <p:cNvSpPr/>
          <p:nvPr/>
        </p:nvSpPr>
        <p:spPr>
          <a:xfrm rot="5400000">
            <a:off x="14293140" y="14201970"/>
            <a:ext cx="400111" cy="1366110"/>
          </a:xfrm>
          <a:prstGeom prst="downArrow">
            <a:avLst>
              <a:gd name="adj1" fmla="val 38611"/>
              <a:gd name="adj2" fmla="val 6247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7" name="아래쪽 화살표 76"/>
          <p:cNvSpPr/>
          <p:nvPr/>
        </p:nvSpPr>
        <p:spPr>
          <a:xfrm rot="16200000">
            <a:off x="14329469" y="13768167"/>
            <a:ext cx="400112" cy="1366109"/>
          </a:xfrm>
          <a:prstGeom prst="downArrow">
            <a:avLst>
              <a:gd name="adj1" fmla="val 38611"/>
              <a:gd name="adj2" fmla="val 6247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6290763" y="13378933"/>
            <a:ext cx="1964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Image</a:t>
            </a:r>
            <a:endParaRPr lang="en-US" altLang="ko-KR" sz="2000" dirty="0"/>
          </a:p>
          <a:p>
            <a:pPr lvl="0"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Transmission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7272946" y="17147784"/>
            <a:ext cx="978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kern="0" dirty="0">
                <a:solidFill>
                  <a:prstClr val="black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Pass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8183752" y="12872143"/>
            <a:ext cx="978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kern="0" dirty="0">
                <a:solidFill>
                  <a:prstClr val="black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Pass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3359516" y="13483053"/>
            <a:ext cx="1584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Face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kern="0" dirty="0">
                <a:solidFill>
                  <a:prstClr val="black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Compare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3652850" y="16473709"/>
            <a:ext cx="1864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빙그레체" panose="02030503000000000000" pitchFamily="18" charset="-127"/>
                <a:ea typeface="빙그레체" panose="02030503000000000000" pitchFamily="18" charset="-127"/>
              </a:rPr>
              <a:t>Registration</a:t>
            </a:r>
          </a:p>
        </p:txBody>
      </p:sp>
      <p:pic>
        <p:nvPicPr>
          <p:cNvPr id="1026" name="Picture 2" descr="C:\Users\User\Desktop\AWS Rekognition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630" y="23236969"/>
            <a:ext cx="2475035" cy="270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android.jp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07" y="26961434"/>
            <a:ext cx="4561704" cy="153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Desktop\Raspiberry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239" y="26513527"/>
            <a:ext cx="1802522" cy="200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Desktop\Python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475" y="26455112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User\Desktop\Dlib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414" y="23776475"/>
            <a:ext cx="2152823" cy="153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User\Desktop\aws.jp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110" y="21071788"/>
            <a:ext cx="3799432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User\Desktop\Arduino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809" y="26544007"/>
            <a:ext cx="204787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User\Desktop\OpenCV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899" y="23548723"/>
            <a:ext cx="1828800" cy="225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아래쪽 화살표 75">
            <a:extLst>
              <a:ext uri="{FF2B5EF4-FFF2-40B4-BE49-F238E27FC236}">
                <a16:creationId xmlns:a16="http://schemas.microsoft.com/office/drawing/2014/main" id="{EFA476F8-61CE-4626-BB85-3179958A4674}"/>
              </a:ext>
            </a:extLst>
          </p:cNvPr>
          <p:cNvSpPr/>
          <p:nvPr/>
        </p:nvSpPr>
        <p:spPr>
          <a:xfrm rot="8597459">
            <a:off x="15083792" y="12478640"/>
            <a:ext cx="400111" cy="1366110"/>
          </a:xfrm>
          <a:prstGeom prst="downArrow">
            <a:avLst>
              <a:gd name="adj1" fmla="val 38611"/>
              <a:gd name="adj2" fmla="val 6247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9" name="아래쪽 화살표 75">
            <a:extLst>
              <a:ext uri="{FF2B5EF4-FFF2-40B4-BE49-F238E27FC236}">
                <a16:creationId xmlns:a16="http://schemas.microsoft.com/office/drawing/2014/main" id="{4C910425-69DB-451F-A753-D687647F20A7}"/>
              </a:ext>
            </a:extLst>
          </p:cNvPr>
          <p:cNvSpPr/>
          <p:nvPr/>
        </p:nvSpPr>
        <p:spPr>
          <a:xfrm rot="1987427">
            <a:off x="16136884" y="12475582"/>
            <a:ext cx="400111" cy="1366110"/>
          </a:xfrm>
          <a:prstGeom prst="downArrow">
            <a:avLst>
              <a:gd name="adj1" fmla="val 38611"/>
              <a:gd name="adj2" fmla="val 6247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0" name="아래쪽 화살표 75">
            <a:extLst>
              <a:ext uri="{FF2B5EF4-FFF2-40B4-BE49-F238E27FC236}">
                <a16:creationId xmlns:a16="http://schemas.microsoft.com/office/drawing/2014/main" id="{64D7B1B5-400E-4E0B-B22A-CA62EEC952DB}"/>
              </a:ext>
            </a:extLst>
          </p:cNvPr>
          <p:cNvSpPr/>
          <p:nvPr/>
        </p:nvSpPr>
        <p:spPr>
          <a:xfrm rot="8699152">
            <a:off x="17758655" y="12600768"/>
            <a:ext cx="400111" cy="1366110"/>
          </a:xfrm>
          <a:prstGeom prst="downArrow">
            <a:avLst>
              <a:gd name="adj1" fmla="val 38611"/>
              <a:gd name="adj2" fmla="val 6247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1" name="아래쪽 화살표 75">
            <a:extLst>
              <a:ext uri="{FF2B5EF4-FFF2-40B4-BE49-F238E27FC236}">
                <a16:creationId xmlns:a16="http://schemas.microsoft.com/office/drawing/2014/main" id="{4013CC32-5DDF-42A1-83F4-E595BBE5EDA2}"/>
              </a:ext>
            </a:extLst>
          </p:cNvPr>
          <p:cNvSpPr/>
          <p:nvPr/>
        </p:nvSpPr>
        <p:spPr>
          <a:xfrm rot="10800000">
            <a:off x="15468238" y="16008124"/>
            <a:ext cx="400111" cy="1366110"/>
          </a:xfrm>
          <a:prstGeom prst="downArrow">
            <a:avLst>
              <a:gd name="adj1" fmla="val 38611"/>
              <a:gd name="adj2" fmla="val 6247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2" name="아래쪽 화살표 75">
            <a:extLst>
              <a:ext uri="{FF2B5EF4-FFF2-40B4-BE49-F238E27FC236}">
                <a16:creationId xmlns:a16="http://schemas.microsoft.com/office/drawing/2014/main" id="{81705A2C-3C53-4206-B5F7-BE5A811A0D4D}"/>
              </a:ext>
            </a:extLst>
          </p:cNvPr>
          <p:cNvSpPr/>
          <p:nvPr/>
        </p:nvSpPr>
        <p:spPr>
          <a:xfrm>
            <a:off x="15892890" y="16002858"/>
            <a:ext cx="400111" cy="1366110"/>
          </a:xfrm>
          <a:prstGeom prst="downArrow">
            <a:avLst>
              <a:gd name="adj1" fmla="val 38611"/>
              <a:gd name="adj2" fmla="val 6247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3" name="아래쪽 화살표 75">
            <a:extLst>
              <a:ext uri="{FF2B5EF4-FFF2-40B4-BE49-F238E27FC236}">
                <a16:creationId xmlns:a16="http://schemas.microsoft.com/office/drawing/2014/main" id="{CE0BA79B-1522-456C-9418-390898A2DB3A}"/>
              </a:ext>
            </a:extLst>
          </p:cNvPr>
          <p:cNvSpPr/>
          <p:nvPr/>
        </p:nvSpPr>
        <p:spPr>
          <a:xfrm rot="13677967">
            <a:off x="17072891" y="16238280"/>
            <a:ext cx="400111" cy="1366110"/>
          </a:xfrm>
          <a:prstGeom prst="downArrow">
            <a:avLst>
              <a:gd name="adj1" fmla="val 38611"/>
              <a:gd name="adj2" fmla="val 6247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25939C8-AC9A-470C-8C3C-AFB4C8F6374A}"/>
              </a:ext>
            </a:extLst>
          </p:cNvPr>
          <p:cNvSpPr txBox="1"/>
          <p:nvPr/>
        </p:nvSpPr>
        <p:spPr>
          <a:xfrm>
            <a:off x="1856930" y="11184498"/>
            <a:ext cx="27902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kern="0" noProof="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1) </a:t>
            </a:r>
            <a:r>
              <a:rPr lang="ko-KR" altLang="en-US" sz="3000" kern="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가입</a:t>
            </a:r>
            <a:endParaRPr kumimoji="0" lang="ko-KR" altLang="en-US" sz="3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F5A974B-E717-4D4A-842E-8BA82ED28580}"/>
              </a:ext>
            </a:extLst>
          </p:cNvPr>
          <p:cNvSpPr txBox="1"/>
          <p:nvPr/>
        </p:nvSpPr>
        <p:spPr>
          <a:xfrm>
            <a:off x="5977283" y="11184498"/>
            <a:ext cx="3877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000" kern="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2</a:t>
            </a:r>
            <a:r>
              <a:rPr lang="en-US" altLang="ko-KR" sz="3000" kern="0" noProof="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3000" kern="0" noProof="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지하철 승</a:t>
            </a:r>
            <a:r>
              <a:rPr lang="en-US" altLang="ko-KR" sz="3000" dirty="0">
                <a:ea typeface="빙그레체" panose="02030503000000000000"/>
              </a:rPr>
              <a:t>·</a:t>
            </a:r>
            <a:r>
              <a:rPr lang="ko-KR" altLang="en-US" sz="3000" kern="0" noProof="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하차</a:t>
            </a:r>
            <a:endParaRPr kumimoji="0" lang="ko-KR" altLang="en-US" sz="3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C367495-8414-4BE8-A910-DE62015D8367}"/>
              </a:ext>
            </a:extLst>
          </p:cNvPr>
          <p:cNvSpPr txBox="1"/>
          <p:nvPr/>
        </p:nvSpPr>
        <p:spPr>
          <a:xfrm>
            <a:off x="1856930" y="15058708"/>
            <a:ext cx="42413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000" kern="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3-1) </a:t>
            </a:r>
            <a:r>
              <a:rPr lang="ko-KR" altLang="en-US" sz="3000" kern="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정상 승</a:t>
            </a:r>
            <a:r>
              <a:rPr lang="en-US" altLang="ko-KR" sz="3000" dirty="0">
                <a:ea typeface="빙그레체" panose="02030503000000000000"/>
              </a:rPr>
              <a:t>·</a:t>
            </a:r>
            <a:r>
              <a:rPr lang="ko-KR" altLang="en-US" sz="3000" kern="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하차 시 </a:t>
            </a:r>
            <a:r>
              <a:rPr lang="en-US" altLang="ko-KR" sz="3000" kern="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   </a:t>
            </a:r>
            <a:r>
              <a:rPr lang="ko-KR" altLang="en-US" sz="3000" kern="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앱에서 확인 가능 </a:t>
            </a:r>
            <a:endParaRPr kumimoji="0" lang="ko-KR" altLang="en-US" sz="3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72D3A61-AE00-4E80-B970-EEE6D8E7CFB0}"/>
              </a:ext>
            </a:extLst>
          </p:cNvPr>
          <p:cNvSpPr txBox="1"/>
          <p:nvPr/>
        </p:nvSpPr>
        <p:spPr>
          <a:xfrm>
            <a:off x="6019160" y="15058708"/>
            <a:ext cx="42413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000" kern="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3-2) </a:t>
            </a:r>
            <a:r>
              <a:rPr lang="ko-KR" altLang="en-US" sz="3000" kern="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부정 승</a:t>
            </a:r>
            <a:r>
              <a:rPr lang="en-US" altLang="ko-KR" sz="3000" dirty="0">
                <a:ea typeface="빙그레체" panose="02030503000000000000"/>
              </a:rPr>
              <a:t>·</a:t>
            </a:r>
            <a:r>
              <a:rPr lang="ko-KR" altLang="en-US" sz="3000" kern="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하차 시 </a:t>
            </a:r>
            <a:r>
              <a:rPr lang="en-US" altLang="ko-KR" sz="3000" kern="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   </a:t>
            </a:r>
            <a:r>
              <a:rPr lang="ko-KR" altLang="en-US" sz="3000" kern="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부정승차자 추적 </a:t>
            </a:r>
            <a:endParaRPr kumimoji="0" lang="ko-KR" altLang="en-US" sz="3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7855ED2F-BB45-4720-87CF-D532394D5013}"/>
              </a:ext>
            </a:extLst>
          </p:cNvPr>
          <p:cNvGrpSpPr/>
          <p:nvPr/>
        </p:nvGrpSpPr>
        <p:grpSpPr>
          <a:xfrm>
            <a:off x="6265495" y="11962156"/>
            <a:ext cx="3593095" cy="2825700"/>
            <a:chOff x="6927920" y="11729677"/>
            <a:chExt cx="3593095" cy="2825700"/>
          </a:xfrm>
        </p:grpSpPr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AFB6C842-AA96-42DE-96AF-3F0FF0AD8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9976" b="91241" l="9980" r="89980">
                          <a14:foregroundMark x1="14442" y1="18248" x2="25355" y2="16667"/>
                          <a14:foregroundMark x1="25355" y1="16667" x2="29574" y2="16667"/>
                          <a14:foregroundMark x1="14604" y1="18775" x2="19797" y2="71492"/>
                          <a14:foregroundMark x1="19797" y1="71492" x2="17769" y2="84672"/>
                          <a14:foregroundMark x1="17769" y1="84672" x2="18824" y2="86861"/>
                          <a14:foregroundMark x1="18824" y1="86861" x2="25761" y2="91322"/>
                          <a14:foregroundMark x1="25761" y1="91322" x2="28722" y2="91241"/>
                          <a14:foregroundMark x1="28722" y1="91241" x2="32617" y2="89822"/>
                          <a14:foregroundMark x1="16552" y1="20762" x2="18093" y2="26034"/>
                          <a14:foregroundMark x1="18093" y1="26034" x2="18377" y2="30900"/>
                          <a14:foregroundMark x1="18377" y1="30900" x2="22799" y2="28589"/>
                          <a14:foregroundMark x1="22799" y1="28589" x2="22434" y2="20803"/>
                          <a14:foregroundMark x1="22434" y1="20803" x2="17323" y2="20560"/>
                          <a14:foregroundMark x1="17323" y1="20560" x2="16755" y2="20762"/>
                          <a14:foregroundMark x1="62353" y1="10787" x2="60933" y2="18410"/>
                          <a14:foregroundMark x1="60933" y1="18410" x2="63611" y2="18856"/>
                          <a14:foregroundMark x1="63611" y1="18856" x2="68682" y2="18491"/>
                          <a14:foregroundMark x1="68682" y1="18491" x2="70142" y2="16383"/>
                          <a14:foregroundMark x1="70142" y1="16383" x2="70751" y2="11800"/>
                          <a14:foregroundMark x1="70751" y1="11800" x2="68073" y2="11273"/>
                          <a14:foregroundMark x1="68073" y1="11273" x2="62718" y2="12003"/>
                          <a14:foregroundMark x1="62718" y1="12003" x2="65193" y2="10787"/>
                          <a14:foregroundMark x1="65193" y1="10787" x2="68235" y2="10219"/>
                          <a14:foregroundMark x1="68235" y1="10219" x2="70548" y2="10706"/>
                          <a14:foregroundMark x1="70548" y1="10706" x2="70548" y2="10787"/>
                          <a14:foregroundMark x1="71278" y1="10219" x2="71278" y2="19505"/>
                          <a14:foregroundMark x1="84219" y1="20357" x2="86491" y2="20560"/>
                          <a14:foregroundMark x1="86491" y1="20560" x2="86126" y2="25588"/>
                          <a14:foregroundMark x1="86126" y1="25588" x2="84868" y2="23642"/>
                          <a14:foregroundMark x1="84868" y1="23642" x2="84787" y2="21168"/>
                          <a14:foregroundMark x1="84787" y1="21168" x2="84544" y2="20560"/>
                          <a14:foregroundMark x1="15172" y1="39903" x2="16065" y2="66221"/>
                          <a14:foregroundMark x1="16065" y1="66221" x2="18134" y2="45174"/>
                          <a14:foregroundMark x1="18134" y1="45174" x2="17647" y2="42944"/>
                          <a14:foregroundMark x1="17647" y1="42944" x2="16552" y2="40957"/>
                          <a14:foregroundMark x1="16552" y1="40957" x2="15254" y2="398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920" y="11947396"/>
              <a:ext cx="2606205" cy="2607981"/>
            </a:xfrm>
            <a:prstGeom prst="rect">
              <a:avLst/>
            </a:prstGeom>
          </p:spPr>
        </p:pic>
        <p:pic>
          <p:nvPicPr>
            <p:cNvPr id="104" name="그래픽 103" descr="걷기">
              <a:extLst>
                <a:ext uri="{FF2B5EF4-FFF2-40B4-BE49-F238E27FC236}">
                  <a16:creationId xmlns:a16="http://schemas.microsoft.com/office/drawing/2014/main" id="{C2A16A5C-71D6-427A-97CA-FFCE9C6C1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8186190" y="11729677"/>
              <a:ext cx="2334825" cy="2334825"/>
            </a:xfrm>
            <a:prstGeom prst="rect">
              <a:avLst/>
            </a:prstGeom>
          </p:spPr>
        </p:pic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4EEEDE3-439C-4B92-ADBB-05DAD16F9FA0}"/>
              </a:ext>
            </a:extLst>
          </p:cNvPr>
          <p:cNvGrpSpPr/>
          <p:nvPr/>
        </p:nvGrpSpPr>
        <p:grpSpPr>
          <a:xfrm>
            <a:off x="2569307" y="11967673"/>
            <a:ext cx="2984218" cy="2607981"/>
            <a:chOff x="2986485" y="11783724"/>
            <a:chExt cx="2984218" cy="2607981"/>
          </a:xfrm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129A8AC5-9A0C-4CC5-A4DD-25D6A13FD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2986485" y="11783724"/>
              <a:ext cx="1295911" cy="2607981"/>
            </a:xfrm>
            <a:prstGeom prst="rect">
              <a:avLst/>
            </a:prstGeom>
          </p:spPr>
        </p:pic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B815012C-D7D0-4901-B16D-5585F4C468A1}"/>
                </a:ext>
              </a:extLst>
            </p:cNvPr>
            <p:cNvGrpSpPr/>
            <p:nvPr/>
          </p:nvGrpSpPr>
          <p:grpSpPr>
            <a:xfrm>
              <a:off x="4674792" y="11783724"/>
              <a:ext cx="1295911" cy="2607981"/>
              <a:chOff x="4959557" y="11817763"/>
              <a:chExt cx="1295911" cy="2607981"/>
            </a:xfrm>
          </p:grpSpPr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99C0CADE-A590-457E-9EFA-323C3EBD1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59557" y="11817763"/>
                <a:ext cx="1295911" cy="2607981"/>
              </a:xfrm>
              <a:prstGeom prst="rect">
                <a:avLst/>
              </a:prstGeom>
            </p:spPr>
          </p:pic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9B9A6379-09B6-4314-A9E6-17C34DCB3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017008" y="12145959"/>
                <a:ext cx="1176530" cy="1871513"/>
              </a:xfrm>
              <a:prstGeom prst="rect">
                <a:avLst/>
              </a:prstGeom>
            </p:spPr>
          </p:pic>
        </p:grpSp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33AEF960-04A7-46F8-9307-8FFF179E8CC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72" y="16295675"/>
            <a:ext cx="2621507" cy="261541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25D86F-81C7-49F9-AD90-387E47A1FE26}"/>
              </a:ext>
            </a:extLst>
          </p:cNvPr>
          <p:cNvGrpSpPr/>
          <p:nvPr/>
        </p:nvGrpSpPr>
        <p:grpSpPr>
          <a:xfrm>
            <a:off x="2564637" y="16295675"/>
            <a:ext cx="2988888" cy="2611695"/>
            <a:chOff x="2869437" y="16234715"/>
            <a:chExt cx="2988888" cy="261169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38CF9A3-50F5-4897-80E1-228C99E9E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2869437" y="16234715"/>
              <a:ext cx="1295911" cy="2607981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A42C90E-54CA-4975-9F31-7184281FC652}"/>
                </a:ext>
              </a:extLst>
            </p:cNvPr>
            <p:cNvGrpSpPr/>
            <p:nvPr/>
          </p:nvGrpSpPr>
          <p:grpSpPr>
            <a:xfrm>
              <a:off x="4562414" y="16238429"/>
              <a:ext cx="1295911" cy="2607981"/>
              <a:chOff x="4482261" y="16132863"/>
              <a:chExt cx="1295911" cy="2607981"/>
            </a:xfrm>
          </p:grpSpPr>
          <p:pic>
            <p:nvPicPr>
              <p:cNvPr id="111" name="그림 110">
                <a:extLst>
                  <a:ext uri="{FF2B5EF4-FFF2-40B4-BE49-F238E27FC236}">
                    <a16:creationId xmlns:a16="http://schemas.microsoft.com/office/drawing/2014/main" id="{465DB429-BA73-449C-9DF9-8A1048D45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482261" y="16132863"/>
                <a:ext cx="1295911" cy="2607981"/>
              </a:xfrm>
              <a:prstGeom prst="rect">
                <a:avLst/>
              </a:prstGeom>
            </p:spPr>
          </p:pic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33656981-AD14-4AE4-AC97-72AEACFE69C6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98" t="33712" r="3796" b="16036"/>
              <a:stretch/>
            </p:blipFill>
            <p:spPr>
              <a:xfrm>
                <a:off x="4531060" y="16975483"/>
                <a:ext cx="1198800" cy="13609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52651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</TotalTime>
  <Words>164</Words>
  <Application>Microsoft Office PowerPoint</Application>
  <PresentationFormat>사용자 지정</PresentationFormat>
  <Paragraphs>40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9" baseType="lpstr">
      <vt:lpstr>Intro </vt:lpstr>
      <vt:lpstr>맑은 고딕</vt:lpstr>
      <vt:lpstr>배달의민족 주아</vt:lpstr>
      <vt:lpstr>빙그레체</vt:lpstr>
      <vt:lpstr>Arial</vt:lpstr>
      <vt:lpstr>Calibri</vt:lpstr>
      <vt:lpstr>Calibri Light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qsxcdwza@gmail.com</dc:creator>
  <cp:lastModifiedBy>qsxcdwza@gmail.com</cp:lastModifiedBy>
  <cp:revision>32</cp:revision>
  <dcterms:created xsi:type="dcterms:W3CDTF">2018-05-28T11:05:59Z</dcterms:created>
  <dcterms:modified xsi:type="dcterms:W3CDTF">2018-05-30T15:40:30Z</dcterms:modified>
</cp:coreProperties>
</file>